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9.jpg" ContentType="image/png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9" r:id="rId2"/>
    <p:sldMasterId id="2147483685" r:id="rId3"/>
  </p:sldMasterIdLst>
  <p:notesMasterIdLst>
    <p:notesMasterId r:id="rId21"/>
  </p:notesMasterIdLst>
  <p:handoutMasterIdLst>
    <p:handoutMasterId r:id="rId22"/>
  </p:handoutMasterIdLst>
  <p:sldIdLst>
    <p:sldId id="303" r:id="rId4"/>
    <p:sldId id="363" r:id="rId5"/>
    <p:sldId id="361" r:id="rId6"/>
    <p:sldId id="305" r:id="rId7"/>
    <p:sldId id="261" r:id="rId8"/>
    <p:sldId id="310" r:id="rId9"/>
    <p:sldId id="364" r:id="rId10"/>
    <p:sldId id="369" r:id="rId11"/>
    <p:sldId id="308" r:id="rId12"/>
    <p:sldId id="307" r:id="rId13"/>
    <p:sldId id="355" r:id="rId14"/>
    <p:sldId id="312" r:id="rId15"/>
    <p:sldId id="359" r:id="rId16"/>
    <p:sldId id="365" r:id="rId17"/>
    <p:sldId id="326" r:id="rId18"/>
    <p:sldId id="306" r:id="rId19"/>
    <p:sldId id="353" r:id="rId20"/>
  </p:sldIdLst>
  <p:sldSz cx="12192000" cy="6858000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04D77E6-F2F7-433C-BC8B-85E836141080}">
          <p14:sldIdLst>
            <p14:sldId id="303"/>
            <p14:sldId id="363"/>
            <p14:sldId id="361"/>
            <p14:sldId id="305"/>
            <p14:sldId id="261"/>
            <p14:sldId id="310"/>
            <p14:sldId id="364"/>
            <p14:sldId id="369"/>
            <p14:sldId id="308"/>
            <p14:sldId id="307"/>
            <p14:sldId id="355"/>
            <p14:sldId id="312"/>
            <p14:sldId id="359"/>
            <p14:sldId id="365"/>
            <p14:sldId id="326"/>
            <p14:sldId id="306"/>
            <p14:sldId id="353"/>
          </p14:sldIdLst>
        </p14:section>
        <p14:section name="Instructions" id="{153BA7F6-3655-455F-8B0C-D1B6C9FAEB1A}">
          <p14:sldIdLst/>
        </p14:section>
        <p14:section name="Alternative title &amp; dividers" id="{A1B72355-6B64-4986-AC93-FA0BFEEEB5C2}">
          <p14:sldIdLst/>
        </p14:section>
        <p14:section name="Standard slides" id="{E1EE3339-134D-4588-B80A-BA56520B2B1E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1938"/>
    <a:srgbClr val="F5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985"/>
  </p:normalViewPr>
  <p:slideViewPr>
    <p:cSldViewPr snapToGrid="0" snapToObjects="1">
      <p:cViewPr varScale="1">
        <p:scale>
          <a:sx n="100" d="100"/>
          <a:sy n="100" d="100"/>
        </p:scale>
        <p:origin x="456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7" d="100"/>
          <a:sy n="127" d="100"/>
        </p:scale>
        <p:origin x="40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2797" y="0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r">
              <a:defRPr sz="1300"/>
            </a:lvl1pPr>
          </a:lstStyle>
          <a:p>
            <a:fld id="{D2CA4227-4145-44D2-848C-93785270C498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5869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797" y="0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/>
          <a:lstStyle>
            <a:lvl1pPr algn="r">
              <a:defRPr sz="1300"/>
            </a:lvl1pPr>
          </a:lstStyle>
          <a:p>
            <a:fld id="{548AE7BB-1ED1-42E9-BEEA-241DB2A206FC}" type="datetimeFigureOut">
              <a:rPr lang="en-GB" smtClean="0"/>
              <a:t>30/10/2019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50900"/>
            <a:ext cx="4075112" cy="2292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1" tIns="47781" rIns="95561" bIns="47781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5" y="3271382"/>
            <a:ext cx="7941310" cy="2676584"/>
          </a:xfrm>
          <a:prstGeom prst="rect">
            <a:avLst/>
          </a:prstGeom>
        </p:spPr>
        <p:txBody>
          <a:bodyPr vert="horz" lIns="95561" tIns="47781" rIns="95561" bIns="47781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797" y="6456612"/>
            <a:ext cx="4301543" cy="341064"/>
          </a:xfrm>
          <a:prstGeom prst="rect">
            <a:avLst/>
          </a:prstGeom>
        </p:spPr>
        <p:txBody>
          <a:bodyPr vert="horz" lIns="95561" tIns="47781" rIns="95561" bIns="47781" rtlCol="0" anchor="b"/>
          <a:lstStyle>
            <a:lvl1pPr algn="r">
              <a:defRPr sz="1300"/>
            </a:lvl1pPr>
          </a:lstStyle>
          <a:p>
            <a:fld id="{4C4BE6A7-970B-4208-880E-6555015844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77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BE6A7-970B-4208-880E-65550158440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06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5612"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789D6E-4F3D-43B1-ACA5-28B1081D54E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170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BE6A7-970B-4208-880E-65550158440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00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838AD7-DE54-4318-A9C7-E46593DFF35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053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BE6A7-970B-4208-880E-65550158440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24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0"/>
            <a:ext cx="1620000" cy="388800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2908893"/>
            <a:ext cx="4749800" cy="1769864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2565263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5500" y="4852811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8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 userDrawn="1"/>
        </p:nvSpPr>
        <p:spPr>
          <a:xfrm>
            <a:off x="360000" y="359999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807237F-D839-4A41-B22C-FA7A57995D4E}"/>
              </a:ext>
            </a:extLst>
          </p:cNvPr>
          <p:cNvSpPr/>
          <p:nvPr userDrawn="1"/>
        </p:nvSpPr>
        <p:spPr>
          <a:xfrm rot="6900000">
            <a:off x="2845701" y="-2502026"/>
            <a:ext cx="13320000" cy="6090422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chemeClr val="accent1"/>
              </a:gs>
              <a:gs pos="99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5767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2908893"/>
            <a:ext cx="4749800" cy="1769864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2565263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74CB7BF-176E-CB43-87B8-6CF89AC91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00" y="540000"/>
            <a:ext cx="1620000" cy="388800"/>
          </a:xfrm>
          <a:prstGeom prst="rect">
            <a:avLst/>
          </a:prstGeom>
        </p:spPr>
      </p:pic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825500" y="4852811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67388" y="0"/>
            <a:ext cx="6424612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37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577003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3906838"/>
            <a:ext cx="4749800" cy="220186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3563208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67388" y="0"/>
            <a:ext cx="6424612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96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F730AB-2062-FF49-8E05-EEA4F27D10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4028"/>
          <a:stretch/>
        </p:blipFill>
        <p:spPr>
          <a:xfrm>
            <a:off x="0" y="0"/>
            <a:ext cx="5604933" cy="6858000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3906838"/>
            <a:ext cx="4749800" cy="220186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3563208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67388" y="0"/>
            <a:ext cx="6424612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0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3906838"/>
            <a:ext cx="4749800" cy="220186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3563208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767388" y="0"/>
            <a:ext cx="6424612" cy="6858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04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825500" y="3906838"/>
            <a:ext cx="4749800" cy="220186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25500" y="3563208"/>
            <a:ext cx="4749800" cy="306388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825500" y="6206105"/>
            <a:ext cx="4114800" cy="269172"/>
          </a:xfrm>
          <a:prstGeom prst="rect">
            <a:avLst/>
          </a:prstGeom>
        </p:spPr>
        <p:txBody>
          <a:bodyPr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4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="" xmlns:a16="http://schemas.microsoft.com/office/drawing/2014/main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727150" y="4071707"/>
            <a:ext cx="4114800" cy="269172"/>
          </a:xfrm>
        </p:spPr>
        <p:txBody>
          <a:bodyPr/>
          <a:lstStyle>
            <a:lvl1pPr algn="l">
              <a:defRPr sz="10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06579" y="6206105"/>
            <a:ext cx="2619526" cy="269172"/>
          </a:xfrm>
          <a:prstGeom prst="rect">
            <a:avLst/>
          </a:prstGeom>
        </p:spPr>
        <p:txBody>
          <a:bodyPr b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020476" y="4019838"/>
            <a:ext cx="10151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>
            <a:off x="1020476" y="4390059"/>
            <a:ext cx="101510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77" y="1927847"/>
            <a:ext cx="3644846" cy="87476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3406346" y="4079269"/>
            <a:ext cx="13208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1" dirty="0" smtClean="0">
                <a:solidFill>
                  <a:schemeClr val="bg1"/>
                </a:solidFill>
              </a:rPr>
              <a:t>This document is:</a:t>
            </a:r>
            <a:endParaRPr lang="en-GB" sz="1100" b="1" dirty="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647821" y="4701396"/>
            <a:ext cx="8896358" cy="1269234"/>
            <a:chOff x="1363923" y="4701396"/>
            <a:chExt cx="8896358" cy="1269234"/>
          </a:xfrm>
        </p:grpSpPr>
        <p:pic>
          <p:nvPicPr>
            <p:cNvPr id="10" name="Picture 2" descr="Image result for email logo">
              <a:extLst>
                <a:ext uri="{FF2B5EF4-FFF2-40B4-BE49-F238E27FC236}">
                  <a16:creationId xmlns="" xmlns:a16="http://schemas.microsoft.com/office/drawing/2014/main" id="{FCF6AFA4-6F46-46DB-AB9C-F788A1C0F70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5388557"/>
              <a:ext cx="225656" cy="2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white twitter logo no background">
              <a:extLst>
                <a:ext uri="{FF2B5EF4-FFF2-40B4-BE49-F238E27FC236}">
                  <a16:creationId xmlns="" xmlns:a16="http://schemas.microsoft.com/office/drawing/2014/main" id="{3E3C2396-4555-42A3-B76B-3250E2F9A5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4727257"/>
              <a:ext cx="269803" cy="229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web icon white transparent">
              <a:extLst>
                <a:ext uri="{FF2B5EF4-FFF2-40B4-BE49-F238E27FC236}">
                  <a16:creationId xmlns="" xmlns:a16="http://schemas.microsoft.com/office/drawing/2014/main" id="{34D701EF-8DE1-492E-B315-02C28538CF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98" y="5061345"/>
              <a:ext cx="225656" cy="225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Image result for telephone icon white transparent">
              <a:extLst>
                <a:ext uri="{FF2B5EF4-FFF2-40B4-BE49-F238E27FC236}">
                  <a16:creationId xmlns="" xmlns:a16="http://schemas.microsoft.com/office/drawing/2014/main" id="{1D82C1FC-47E8-4FAF-9899-21A81C13838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923" y="5725784"/>
              <a:ext cx="212692" cy="212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 userDrawn="1"/>
          </p:nvGrpSpPr>
          <p:grpSpPr>
            <a:xfrm>
              <a:off x="1683449" y="4701396"/>
              <a:ext cx="2077813" cy="1269234"/>
              <a:chOff x="1988246" y="4523817"/>
              <a:chExt cx="2077813" cy="1269234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0CCDD4D0-F081-40B2-917E-D4DA5FEA2A6D}"/>
                  </a:ext>
                </a:extLst>
              </p:cNvPr>
              <p:cNvSpPr/>
              <p:nvPr/>
            </p:nvSpPr>
            <p:spPr>
              <a:xfrm>
                <a:off x="1988247" y="4523817"/>
                <a:ext cx="1491552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@</a:t>
                </a:r>
                <a:r>
                  <a:rPr lang="en-GB" sz="1200" dirty="0" err="1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MangoTheCat</a:t>
                </a:r>
                <a:endPara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="" xmlns:a16="http://schemas.microsoft.com/office/drawing/2014/main" id="{F7220A16-B64E-4C6D-91CF-C7BC71D0EC01}"/>
                  </a:ext>
                </a:extLst>
              </p:cNvPr>
              <p:cNvSpPr/>
              <p:nvPr/>
            </p:nvSpPr>
            <p:spPr>
              <a:xfrm>
                <a:off x="1988246" y="4854562"/>
                <a:ext cx="2077813" cy="27699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 smtClean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www.mango-solutions.com</a:t>
                </a:r>
                <a:endParaRPr lang="en-GB" sz="12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1988246" y="5185307"/>
                <a:ext cx="2077813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info@mango-solutions.com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988246" y="5516052"/>
                <a:ext cx="1410964" cy="276999"/>
              </a:xfrm>
              <a:prstGeom prst="rect">
                <a:avLst/>
              </a:prstGeom>
            </p:spPr>
            <p:txBody>
              <a:bodyPr wrap="none" anchor="ctr">
                <a:spAutoFit/>
              </a:bodyPr>
              <a:lstStyle/>
              <a:p>
                <a:pPr>
                  <a:spcAft>
                    <a:spcPts val="400"/>
                  </a:spcAft>
                </a:pPr>
                <a:r>
                  <a:rPr lang="en-GB" sz="1200" dirty="0">
                    <a:solidFill>
                      <a:schemeClr val="bg1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+44 1249 705450</a:t>
                </a:r>
              </a:p>
            </p:txBody>
          </p:sp>
        </p:grpSp>
        <p:pic>
          <p:nvPicPr>
            <p:cNvPr id="23" name="Picture 2" descr="Image result for uk outline"/>
            <p:cNvPicPr>
              <a:picLocks noChangeAspect="1" noChangeArrowheads="1"/>
            </p:cNvPicPr>
            <p:nvPr userDrawn="1"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9505" y="4721436"/>
              <a:ext cx="791638" cy="123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https://cdn3.iconfinder.com/data/icons/simple-files-1/128/Location-256.png"/>
            <p:cNvPicPr>
              <a:picLocks noChangeAspect="1" noChangeArrowheads="1"/>
            </p:cNvPicPr>
            <p:nvPr userDrawn="1"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3089" y="5535292"/>
              <a:ext cx="288713" cy="28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uk outline"/>
            <p:cNvPicPr>
              <a:picLocks noChangeAspect="1" noChangeArrowheads="1"/>
            </p:cNvPicPr>
            <p:nvPr userDrawn="1"/>
          </p:nvPicPr>
          <p:blipFill>
            <a:blip r:embed="rId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2605" y="4721436"/>
              <a:ext cx="791638" cy="1230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https://cdn3.iconfinder.com/data/icons/simple-files-1/128/Location-256.png"/>
            <p:cNvPicPr>
              <a:picLocks noChangeAspect="1" noChangeArrowheads="1"/>
            </p:cNvPicPr>
            <p:nvPr userDrawn="1"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350" y="5560692"/>
              <a:ext cx="288713" cy="288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/>
            <p:cNvSpPr/>
            <p:nvPr userDrawn="1"/>
          </p:nvSpPr>
          <p:spPr>
            <a:xfrm>
              <a:off x="8730780" y="4721435"/>
              <a:ext cx="1529501" cy="1023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ts val="300"/>
                </a:spcAft>
              </a:pPr>
              <a:r>
                <a:rPr lang="en-GB" sz="1400" b="1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London Office</a:t>
              </a:r>
            </a:p>
            <a:p>
              <a:pPr fontAlgn="base"/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Dawson House</a:t>
              </a:r>
              <a:b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 Jewry Street</a:t>
              </a:r>
              <a:b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London</a:t>
              </a:r>
              <a:b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EC3N </a:t>
              </a:r>
              <a:r>
                <a:rPr lang="en-GB" sz="1100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2EX</a:t>
              </a:r>
              <a:endParaRPr lang="en-GB" sz="11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5519580" y="4721436"/>
              <a:ext cx="1727406" cy="1023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Aft>
                  <a:spcPts val="300"/>
                </a:spcAft>
              </a:pPr>
              <a:r>
                <a:rPr lang="en-GB" sz="1400" b="1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Chippenham </a:t>
              </a:r>
              <a:r>
                <a:rPr lang="en-GB" sz="1400" b="1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Office</a:t>
              </a:r>
            </a:p>
            <a:p>
              <a:pPr fontAlgn="base"/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Mango Solutions</a:t>
              </a:r>
            </a:p>
            <a:p>
              <a:pPr fontAlgn="base"/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2 Methuen Park</a:t>
              </a:r>
            </a:p>
            <a:p>
              <a:pPr fontAlgn="base"/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Chippenham</a:t>
              </a:r>
            </a:p>
            <a:p>
              <a:pPr fontAlgn="base"/>
              <a:r>
                <a:rPr lang="en-GB" sz="110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SN14 0GB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16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171712A-553A-CD4B-BEBD-F4FB95F9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27F0E46-9604-284E-8C30-687A8AA05A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C90B05E-1BD4-4E4A-BFA7-78BB92C1E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A6EB0803-69CE-2647-8B99-0B2321EDF2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8909" y="1729048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A20C69C3-036D-3047-BE37-8C5E541A7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909" y="2482851"/>
            <a:ext cx="5791199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583AF9B8-EBCA-1E49-82C8-4F0CDDF24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717" y="3097472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4E15C3C-76C4-104A-85E3-03132079E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65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394873-49C9-FA4D-83C8-E80D78CF5A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E24AC75-368A-E24D-987B-96FCD68068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CA99DDD-3662-8C4A-AAAF-E3CA614C6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84B6F494-110A-534F-89C2-104B4E9D0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1172" y="2524009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F6C42D2C-6CE4-A947-B429-E1C3F38C82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1172" y="3277812"/>
            <a:ext cx="5791200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9A9D0940-4B72-2242-A450-EC9822DCE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0979" y="3902765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C05CEDB-1EE2-964F-9F87-A2E9FDCF2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434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5BB6D3-686F-D44D-86B5-6A67B2C15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15" y="0"/>
            <a:ext cx="1216197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7C781D2-BFBD-E645-B6C8-6CEF4C9B0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E526239-D459-8F4C-9520-71CD491FE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3925E6CC-8CBB-514D-B1BB-EF32642F6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7855" y="2524009"/>
            <a:ext cx="4896048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5B53023E-1AE2-A742-911F-54F1C75CC1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7855" y="3277812"/>
            <a:ext cx="4895856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title/statement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2EEACB4B-7A8F-5646-A9D8-78119CF5A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7663" y="3882655"/>
            <a:ext cx="4896048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98AD0DA-AB2F-8447-8A0F-E4CF484C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14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1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35E710-6F27-CF44-AD37-0807AFEF4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D78D74C-FB83-C14E-8F95-A3790AD906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95E1AF1-ECA2-9942-A749-353812947A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C5A00BB-F00A-6641-96B6-87C16B7C387A}"/>
              </a:ext>
            </a:extLst>
          </p:cNvPr>
          <p:cNvSpPr txBox="1"/>
          <p:nvPr userDrawn="1"/>
        </p:nvSpPr>
        <p:spPr>
          <a:xfrm>
            <a:off x="11639909" y="65560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09585"/>
            <a:endParaRPr lang="en-US" sz="1467" dirty="0" err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6BAB072C-73A1-6A42-BD06-1022E67A02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8909" y="1729048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="" xmlns:a16="http://schemas.microsoft.com/office/drawing/2014/main" id="{F2E74567-BB84-C743-9739-F543F78D7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909" y="2482851"/>
            <a:ext cx="5791199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="" xmlns:a16="http://schemas.microsoft.com/office/drawing/2014/main" id="{95F81B25-28D6-474C-92F6-DAB09FA03A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717" y="3107804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B034130-7D46-0C45-9EBD-EA45F6C84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92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059791" y="5654053"/>
            <a:ext cx="5834556" cy="695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77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The contents of this pack cannot be copied or reproduced in whole </a:t>
            </a:r>
            <a:b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</a:br>
            <a: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or in part without the written consent of 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Openreach. </a:t>
            </a:r>
            <a:b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</a:b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 © British Telecommunications plc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54345D-3655-EC42-B3C6-CA7AC059D8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278" y="2950754"/>
            <a:ext cx="5015751" cy="9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585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171712A-553A-CD4B-BEBD-F4FB95F982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227F0E46-9604-284E-8C30-687A8AA05A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C90B05E-1BD4-4E4A-BFA7-78BB92C1EF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A6EB0803-69CE-2647-8B99-0B2321EDF2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8909" y="1729048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A20C69C3-036D-3047-BE37-8C5E541A76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909" y="2482851"/>
            <a:ext cx="5791199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583AF9B8-EBCA-1E49-82C8-4F0CDDF249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717" y="3097472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14E15C3C-76C4-104A-85E3-03132079EE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064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D394873-49C9-FA4D-83C8-E80D78CF5A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AE24AC75-368A-E24D-987B-96FCD68068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CA99DDD-3662-8C4A-AAAF-E3CA614C6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84B6F494-110A-534F-89C2-104B4E9D0F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1172" y="2524009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F6C42D2C-6CE4-A947-B429-E1C3F38C82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91172" y="3277812"/>
            <a:ext cx="5791200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9A9D0940-4B72-2242-A450-EC9822DCEA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0979" y="3902765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C05CEDB-1EE2-964F-9F87-A2E9FDCF2F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81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B5BB6D3-686F-D44D-86B5-6A67B2C15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015" y="0"/>
            <a:ext cx="1216197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47C781D2-BFBD-E645-B6C8-6CEF4C9B08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BE526239-D459-8F4C-9520-71CD491FE0D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 Placeholder 15">
            <a:extLst>
              <a:ext uri="{FF2B5EF4-FFF2-40B4-BE49-F238E27FC236}">
                <a16:creationId xmlns="" xmlns:a16="http://schemas.microsoft.com/office/drawing/2014/main" id="{3925E6CC-8CBB-514D-B1BB-EF32642F6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7855" y="2524009"/>
            <a:ext cx="4896048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="" xmlns:a16="http://schemas.microsoft.com/office/drawing/2014/main" id="{5B53023E-1AE2-A742-911F-54F1C75CC1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57855" y="3277812"/>
            <a:ext cx="4895856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title/statement here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="" xmlns:a16="http://schemas.microsoft.com/office/drawing/2014/main" id="{2EEACB4B-7A8F-5646-A9D8-78119CF5A7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57663" y="3882655"/>
            <a:ext cx="4896048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98AD0DA-AB2F-8447-8A0F-E4CF484C4E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29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F35E710-6F27-CF44-AD37-0807AFEF48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822"/>
            <a:ext cx="12192000" cy="68523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4D78D74C-FB83-C14E-8F95-A3790AD9069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6001" y="338549"/>
            <a:ext cx="1775999" cy="4525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895E1AF1-ECA2-9942-A749-353812947A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999" y="338549"/>
            <a:ext cx="1776000" cy="4525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8C5A00BB-F00A-6641-96B6-87C16B7C387A}"/>
              </a:ext>
            </a:extLst>
          </p:cNvPr>
          <p:cNvSpPr txBox="1"/>
          <p:nvPr userDrawn="1"/>
        </p:nvSpPr>
        <p:spPr>
          <a:xfrm>
            <a:off x="11639909" y="655607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09585"/>
            <a:endParaRPr lang="en-US" sz="1467" dirty="0" err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 Placeholder 15">
            <a:extLst>
              <a:ext uri="{FF2B5EF4-FFF2-40B4-BE49-F238E27FC236}">
                <a16:creationId xmlns="" xmlns:a16="http://schemas.microsoft.com/office/drawing/2014/main" id="{6BAB072C-73A1-6A42-BD06-1022E67A02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8909" y="1729048"/>
            <a:ext cx="5791200" cy="662161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</a:defRPr>
            </a:lvl1pPr>
            <a:lvl2pPr>
              <a:defRPr sz="4000" b="1">
                <a:solidFill>
                  <a:schemeClr val="bg1"/>
                </a:solidFill>
              </a:defRPr>
            </a:lvl2pPr>
            <a:lvl3pPr>
              <a:defRPr sz="4000" b="1">
                <a:solidFill>
                  <a:schemeClr val="bg1"/>
                </a:solidFill>
              </a:defRPr>
            </a:lvl3pPr>
            <a:lvl4pPr>
              <a:defRPr sz="4000" b="1">
                <a:solidFill>
                  <a:schemeClr val="bg1"/>
                </a:solidFill>
              </a:defRPr>
            </a:lvl4pPr>
            <a:lvl5pP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Place title here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="" xmlns:a16="http://schemas.microsoft.com/office/drawing/2014/main" id="{F2E74567-BB84-C743-9739-F543F78D7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8909" y="2482851"/>
            <a:ext cx="5791199" cy="471872"/>
          </a:xfrm>
          <a:prstGeom prst="rect">
            <a:avLst/>
          </a:prstGeom>
        </p:spPr>
        <p:txBody>
          <a:bodyPr/>
          <a:lstStyle>
            <a:lvl1pPr>
              <a:defRPr sz="2133">
                <a:solidFill>
                  <a:schemeClr val="bg1"/>
                </a:solidFill>
              </a:defRPr>
            </a:lvl1pPr>
          </a:lstStyle>
          <a:p>
            <a:r>
              <a:rPr lang="en-US" sz="2133" dirty="0">
                <a:solidFill>
                  <a:schemeClr val="bg1"/>
                </a:solidFill>
                <a:cs typeface="Arial" panose="020B0604020202020204" pitchFamily="34" charset="0"/>
              </a:rPr>
              <a:t>Place secondary title or statement here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="" xmlns:a16="http://schemas.microsoft.com/office/drawing/2014/main" id="{95F81B25-28D6-474C-92F6-DAB09FA03A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8717" y="3107804"/>
            <a:ext cx="5791199" cy="321195"/>
          </a:xfrm>
          <a:prstGeom prst="rect">
            <a:avLst/>
          </a:prstGeom>
        </p:spPr>
        <p:txBody>
          <a:bodyPr/>
          <a:lstStyle>
            <a:lvl1pPr>
              <a:tabLst>
                <a:tab pos="1121805" algn="l"/>
              </a:tabLst>
              <a:defRPr sz="1333">
                <a:solidFill>
                  <a:schemeClr val="bg1"/>
                </a:solidFill>
              </a:defRPr>
            </a:lvl1pPr>
          </a:lstStyle>
          <a:p>
            <a:pPr>
              <a:tabLst>
                <a:tab pos="841375" algn="l"/>
              </a:tabLst>
            </a:pPr>
            <a:r>
              <a:rPr lang="en-US" sz="1333" dirty="0">
                <a:solidFill>
                  <a:schemeClr val="bg1"/>
                </a:solidFill>
              </a:rPr>
              <a:t>Insert date here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B034130-7D46-0C45-9EBD-EA45F6C840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499012"/>
            <a:ext cx="12192000" cy="135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344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059791" y="5654053"/>
            <a:ext cx="5834556" cy="695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4377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The contents of this pack cannot be copied or reproduced in whole </a:t>
            </a:r>
            <a:b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</a:br>
            <a:r>
              <a:rPr lang="en-GB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or in part without the written consent of </a:t>
            </a: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Openreach. </a:t>
            </a:r>
            <a:b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</a:br>
            <a:r>
              <a:rPr lang="en-US" sz="1200" dirty="0">
                <a:solidFill>
                  <a:srgbClr val="FFFFFF">
                    <a:lumMod val="65000"/>
                  </a:srgbClr>
                </a:solidFill>
                <a:cs typeface="Tahoma"/>
              </a:rPr>
              <a:t> © British Telecommunications plc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054345D-3655-EC42-B3C6-CA7AC059D8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278" y="2950754"/>
            <a:ext cx="5015751" cy="9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07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 userDrawn="1"/>
        </p:nvSpPr>
        <p:spPr>
          <a:xfrm>
            <a:off x="360000" y="342000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  <a:prstGeom prst="rect">
            <a:avLst/>
          </a:prstGeo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40390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7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 userDrawn="1"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403907"/>
            <a:ext cx="10515600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60000" y="342000"/>
            <a:ext cx="11473200" cy="6138000"/>
          </a:xfrm>
          <a:prstGeom prst="round2DiagRect">
            <a:avLst>
              <a:gd name="adj1" fmla="val 9989"/>
              <a:gd name="adj2" fmla="val 0"/>
            </a:avLst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28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 userDrawn="1"/>
        </p:nvSpPr>
        <p:spPr>
          <a:xfrm>
            <a:off x="360000" y="342000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F5F4F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xmlns="" id="{3F095B4D-416D-5B4D-8EB5-E77E466D199D}"/>
              </a:ext>
            </a:extLst>
          </p:cNvPr>
          <p:cNvSpPr/>
          <p:nvPr userDrawn="1"/>
        </p:nvSpPr>
        <p:spPr>
          <a:xfrm rot="5400000">
            <a:off x="5695200" y="342000"/>
            <a:ext cx="6138000" cy="6138000"/>
          </a:xfrm>
          <a:prstGeom prst="round1Rect">
            <a:avLst>
              <a:gd name="adj" fmla="val 103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8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Diagonal Corner Rectangle 11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 userDrawn="1"/>
        </p:nvSpPr>
        <p:spPr>
          <a:xfrm>
            <a:off x="360000" y="342000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xmlns="" id="{3F095B4D-416D-5B4D-8EB5-E77E466D199D}"/>
              </a:ext>
            </a:extLst>
          </p:cNvPr>
          <p:cNvSpPr/>
          <p:nvPr userDrawn="1"/>
        </p:nvSpPr>
        <p:spPr>
          <a:xfrm rot="5400000">
            <a:off x="5695200" y="342000"/>
            <a:ext cx="6138000" cy="6138000"/>
          </a:xfrm>
          <a:prstGeom prst="round1Rect">
            <a:avLst>
              <a:gd name="adj" fmla="val 9882"/>
            </a:avLst>
          </a:prstGeom>
          <a:solidFill>
            <a:srgbClr val="F5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9A3A42E-72BB-1D4F-BFC4-940503F8C0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9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5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>
          <a:xfrm>
            <a:off x="360000" y="6543611"/>
            <a:ext cx="2621113" cy="269172"/>
          </a:xfrm>
        </p:spPr>
        <p:txBody>
          <a:bodyPr anchor="ctr"/>
          <a:lstStyle>
            <a:lvl1pPr>
              <a:defRPr sz="800"/>
            </a:lvl1pPr>
          </a:lstStyle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543611"/>
            <a:ext cx="4114800" cy="269172"/>
          </a:xfrm>
        </p:spPr>
        <p:txBody>
          <a:bodyPr anchor="ctr"/>
          <a:lstStyle>
            <a:lvl1pPr>
              <a:defRPr sz="800"/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4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39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41C31AD-A3A3-1A4C-8F51-BFE5CED04010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9" name="Date Placeholder 1"/>
          <p:cNvSpPr>
            <a:spLocks noGrp="1"/>
          </p:cNvSpPr>
          <p:nvPr>
            <p:ph type="dt" sz="half" idx="2"/>
          </p:nvPr>
        </p:nvSpPr>
        <p:spPr>
          <a:xfrm>
            <a:off x="360000" y="6543611"/>
            <a:ext cx="2621113" cy="269172"/>
          </a:xfrm>
          <a:prstGeom prst="rect">
            <a:avLst/>
          </a:prstGeom>
        </p:spPr>
        <p:txBody>
          <a:bodyPr anchor="ctr"/>
          <a:lstStyle>
            <a:lvl1pPr>
              <a:defRPr sz="8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38600" y="6543611"/>
            <a:ext cx="4114800" cy="269172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latin typeface="+mn-lt"/>
              </a:defRPr>
            </a:lvl1pPr>
          </a:lstStyle>
          <a:p>
            <a:r>
              <a:rPr lang="en-US" smtClean="0"/>
              <a:t>MANGO INTERNAL ONLY</a:t>
            </a:r>
            <a:endParaRPr lang="en-US" dirty="0"/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9306579" y="6200775"/>
            <a:ext cx="2619526" cy="269172"/>
          </a:xfrm>
          <a:prstGeom prst="rect">
            <a:avLst/>
          </a:prstGeom>
        </p:spPr>
        <p:txBody>
          <a:bodyPr bIns="0" anchor="ctr"/>
          <a:lstStyle>
            <a:lvl1pPr algn="r">
              <a:defRPr sz="800" b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C0D2BFD-67D9-3D46-AF5A-F0A3088F6D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6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4" r:id="rId2"/>
    <p:sldLayoutId id="2147483655" r:id="rId3"/>
    <p:sldLayoutId id="2147483663" r:id="rId4"/>
    <p:sldLayoutId id="2147483672" r:id="rId5"/>
    <p:sldLayoutId id="2147483661" r:id="rId6"/>
    <p:sldLayoutId id="2147483662" r:id="rId7"/>
    <p:sldLayoutId id="2147483650" r:id="rId8"/>
    <p:sldLayoutId id="2147483660" r:id="rId9"/>
    <p:sldLayoutId id="2147483664" r:id="rId10"/>
    <p:sldLayoutId id="2147483669" r:id="rId11"/>
    <p:sldLayoutId id="2147483665" r:id="rId12"/>
    <p:sldLayoutId id="2147483666" r:id="rId13"/>
    <p:sldLayoutId id="2147483667" r:id="rId14"/>
    <p:sldLayoutId id="2147483673" r:id="rId15"/>
    <p:sldLayoutId id="2147483678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7151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orient="horz" pos="1094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2500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440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2133" b="1" i="0" kern="1200" baseline="0">
          <a:solidFill>
            <a:srgbClr val="715AA3"/>
          </a:solidFill>
          <a:latin typeface="Tahoma"/>
          <a:ea typeface="+mj-ea"/>
          <a:cs typeface="Tahoma"/>
        </a:defRPr>
      </a:lvl1pPr>
    </p:titleStyle>
    <p:bodyStyle>
      <a:lvl1pPr marL="0" marR="0" indent="0" algn="l" defTabSz="60958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1pPr>
      <a:lvl2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2pPr>
      <a:lvl3pPr marL="241294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3pPr>
      <a:lvl4pPr marL="474121" indent="-232828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4pPr>
      <a:lvl5pPr marL="715415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5pPr>
      <a:lvl6pPr marL="958827" indent="-243411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6pPr>
      <a:lvl7pPr marL="1200121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7pPr>
      <a:lvl8pPr marL="1432948" indent="-232828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8pPr>
      <a:lvl9pPr marL="1674242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87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</p:sldLayoutIdLst>
  <p:hf hdr="0" dt="0"/>
  <p:txStyles>
    <p:titleStyle>
      <a:lvl1pPr algn="l" defTabSz="1219170" rtl="0" eaLnBrk="1" latinLnBrk="0" hangingPunct="1">
        <a:spcBef>
          <a:spcPct val="0"/>
        </a:spcBef>
        <a:buNone/>
        <a:defRPr sz="2133" b="1" i="0" kern="1200" baseline="0">
          <a:solidFill>
            <a:srgbClr val="715AA3"/>
          </a:solidFill>
          <a:latin typeface="Tahoma"/>
          <a:ea typeface="+mj-ea"/>
          <a:cs typeface="Tahoma"/>
        </a:defRPr>
      </a:lvl1pPr>
    </p:titleStyle>
    <p:bodyStyle>
      <a:lvl1pPr marL="0" marR="0" indent="0" algn="l" defTabSz="60958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1pPr>
      <a:lvl2pPr marL="0" indent="0" algn="l" defTabSz="1219170" rtl="0" eaLnBrk="1" latinLnBrk="0" hangingPunct="1">
        <a:spcBef>
          <a:spcPct val="20000"/>
        </a:spcBef>
        <a:buFont typeface="Arial" panose="020B0604020202020204" pitchFamily="34" charset="0"/>
        <a:buNone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2pPr>
      <a:lvl3pPr marL="241294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3pPr>
      <a:lvl4pPr marL="474121" indent="-232828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4pPr>
      <a:lvl5pPr marL="715415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 baseline="0">
          <a:solidFill>
            <a:schemeClr val="tx1"/>
          </a:solidFill>
          <a:latin typeface="Tahoma"/>
          <a:ea typeface="+mn-ea"/>
          <a:cs typeface="Tahoma"/>
        </a:defRPr>
      </a:lvl5pPr>
      <a:lvl6pPr marL="958827" indent="-243411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6pPr>
      <a:lvl7pPr marL="1200121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7pPr>
      <a:lvl8pPr marL="1432948" indent="-232828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8pPr>
      <a:lvl9pPr marL="1674242" indent="-241294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67" b="0" i="0" kern="1200">
          <a:solidFill>
            <a:schemeClr val="tx1"/>
          </a:solidFill>
          <a:latin typeface="Tahoma"/>
          <a:ea typeface="+mn-ea"/>
          <a:cs typeface="Tahoma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18" Type="http://schemas.openxmlformats.org/officeDocument/2006/relationships/image" Target="../media/image44.png"/><Relationship Id="rId3" Type="http://schemas.openxmlformats.org/officeDocument/2006/relationships/image" Target="../media/image29.jp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JP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angoTheCat" TargetMode="External"/><Relationship Id="rId7" Type="http://schemas.openxmlformats.org/officeDocument/2006/relationships/hyperlink" Target="https://www.google.com/maps/place/Mango+Solutions+(London+Office)/@51.5128883,-0.0789935,17z/data=!3m1!4b1!4m5!3m4!1s0x48761b4dc46d9cdf:0x3abf1eec39ac3770!8m2!3d51.5128883!4d-0.076804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google.com/maps/place/Mango+Solutions/@51.4477384,-2.1447986,17z/data=!3m1!4b1!4m5!3m4!1s0x48717b04a1c987f7:0x848588b12017bc36!8m2!3d51.4477384!4d-2.1426099" TargetMode="External"/><Relationship Id="rId5" Type="http://schemas.openxmlformats.org/officeDocument/2006/relationships/hyperlink" Target="mailto:info@mango-solutions.com?subject=Information%20request" TargetMode="External"/><Relationship Id="rId4" Type="http://schemas.openxmlformats.org/officeDocument/2006/relationships/hyperlink" Target="https://www.mango-solution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Building an Analytic Community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/>
              <a:t>Liz Matthews</a:t>
            </a:r>
          </a:p>
          <a:p>
            <a:r>
              <a:rPr lang="en-GB" dirty="0" smtClean="0"/>
              <a:t>Head of Community &amp; Education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NHS R Conference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5335" y="910426"/>
            <a:ext cx="8456878" cy="5646464"/>
          </a:xfrm>
          <a:prstGeom prst="round2DiagRect">
            <a:avLst>
              <a:gd name="adj1" fmla="val 1016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9A3A42E-72BB-1D4F-BFC4-940503F8C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8199" y="407962"/>
            <a:ext cx="449292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6000" b="1" dirty="0" smtClean="0"/>
              <a:t>Identify your Champions</a:t>
            </a:r>
            <a:endParaRPr lang="en-GB" sz="6000" b="1" dirty="0"/>
          </a:p>
        </p:txBody>
      </p:sp>
    </p:spTree>
    <p:extLst>
      <p:ext uri="{BB962C8B-B14F-4D97-AF65-F5344CB8AC3E}">
        <p14:creationId xmlns:p14="http://schemas.microsoft.com/office/powerpoint/2010/main" val="297768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150" y="-218056"/>
            <a:ext cx="13189788" cy="8793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9526" y="403907"/>
            <a:ext cx="542591" cy="3657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688"/>
            <a:ext cx="10074215" cy="1325563"/>
          </a:xfrm>
        </p:spPr>
        <p:txBody>
          <a:bodyPr>
            <a:normAutofit fontScale="90000"/>
          </a:bodyPr>
          <a:lstStyle/>
          <a:p>
            <a:pPr algn="r"/>
            <a:r>
              <a:rPr lang="en-GB" sz="6000" dirty="0" smtClean="0"/>
              <a:t>Connect your </a:t>
            </a:r>
            <a:br>
              <a:rPr lang="en-GB" sz="6000" dirty="0" smtClean="0"/>
            </a:br>
            <a:r>
              <a:rPr lang="en-GB" sz="6000" dirty="0" smtClean="0"/>
              <a:t>Members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2621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xmlns="" id="{D722939D-A0D3-9B4A-AE10-2E1C3009619E}"/>
              </a:ext>
            </a:extLst>
          </p:cNvPr>
          <p:cNvSpPr/>
          <p:nvPr/>
        </p:nvSpPr>
        <p:spPr>
          <a:xfrm>
            <a:off x="360000" y="340121"/>
            <a:ext cx="11473200" cy="6138000"/>
          </a:xfrm>
          <a:prstGeom prst="round2DiagRect">
            <a:avLst>
              <a:gd name="adj1" fmla="val 10441"/>
              <a:gd name="adj2" fmla="val 0"/>
            </a:avLst>
          </a:prstGeom>
          <a:solidFill>
            <a:srgbClr val="0808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38216" y="1991250"/>
            <a:ext cx="539221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GB" sz="3600" i="1" dirty="0" smtClean="0">
                <a:solidFill>
                  <a:schemeClr val="bg1"/>
                </a:solidFill>
              </a:rPr>
              <a:t>You don’t inspire people by revealing your super powers</a:t>
            </a:r>
            <a:endParaRPr lang="en-GB" sz="3600" i="1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GB" sz="3600" i="1" dirty="0" smtClean="0">
                <a:solidFill>
                  <a:schemeClr val="bg1"/>
                </a:solidFill>
              </a:rPr>
              <a:t>You inspire people by helping them reveal their own super powers</a:t>
            </a:r>
            <a:endParaRPr lang="en-GB" sz="3600" i="1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045" y="975380"/>
            <a:ext cx="4603500" cy="5112780"/>
          </a:xfrm>
          <a:prstGeom prst="round2DiagRect">
            <a:avLst>
              <a:gd name="adj1" fmla="val 13692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8867E90-5E3F-4074-84E6-2726841F2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379" y="720756"/>
            <a:ext cx="542686" cy="36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38216" y="722269"/>
            <a:ext cx="2587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Inspire</a:t>
            </a:r>
            <a:endParaRPr lang="en-GB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507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B7D639F2-0505-3F44-BF66-F255DDF490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How I got my boss addicted to 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35" y="3777734"/>
            <a:ext cx="8374182" cy="11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Enthusiasm is Contagious…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905774" y="1729470"/>
            <a:ext cx="1044643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I’m only at the start of my R journey, but I can already see the benefits of using it daily to support all aspects </a:t>
            </a:r>
            <a:r>
              <a:rPr lang="en-US" dirty="0" smtClean="0">
                <a:solidFill>
                  <a:schemeClr val="bg1"/>
                </a:solidFill>
              </a:rPr>
              <a:t>of my </a:t>
            </a:r>
            <a:r>
              <a:rPr lang="en-US" dirty="0">
                <a:solidFill>
                  <a:schemeClr val="bg1"/>
                </a:solidFill>
              </a:rPr>
              <a:t>reignited analytical life, so I’m excited about what the future holds! It’s a positive sign and a step in the right direction when these software programmes are being talked about by our NHS leaders, but </a:t>
            </a:r>
            <a:r>
              <a:rPr lang="en-US" i="1" dirty="0">
                <a:solidFill>
                  <a:srgbClr val="FFFF00"/>
                </a:solidFill>
              </a:rPr>
              <a:t>what I am most enthused about is the will and the want to work collaboratively and share learning on all things R </a:t>
            </a:r>
            <a:r>
              <a:rPr lang="en-US" dirty="0">
                <a:solidFill>
                  <a:schemeClr val="bg1"/>
                </a:solidFill>
              </a:rPr>
              <a:t>without judgement across organisations both internal and external to the NHS. So, I’m fully signed up to spreading the R message by being an active participant in any local R Working groups, presenting on R possibilities at different networking events whilst working as hard as I can on improving my own R skills. Watch this space, I may even take the leap and do some more blogs about my ‘R’ journey!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Vicki </a:t>
            </a:r>
            <a:r>
              <a:rPr lang="en-US" dirty="0" err="1">
                <a:solidFill>
                  <a:schemeClr val="bg1"/>
                </a:solidFill>
              </a:rPr>
              <a:t>Cruze</a:t>
            </a:r>
            <a:r>
              <a:rPr lang="en-US" dirty="0">
                <a:solidFill>
                  <a:schemeClr val="bg1"/>
                </a:solidFill>
              </a:rPr>
              <a:t>, Principal Analyst in the Performance Analysis Team at NHS England and NHS Improvement.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31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</a:t>
            </a:r>
            <a:r>
              <a:rPr lang="en-US" dirty="0" smtClean="0"/>
              <a:t>an Analytics</a:t>
            </a:r>
            <a:r>
              <a:rPr lang="en-US" dirty="0" smtClean="0"/>
              <a:t> </a:t>
            </a:r>
            <a:r>
              <a:rPr lang="en-US" dirty="0" smtClean="0"/>
              <a:t>Community in </a:t>
            </a:r>
            <a:r>
              <a:rPr lang="en-US" dirty="0" smtClean="0"/>
              <a:t>place…</a:t>
            </a:r>
            <a:endParaRPr lang="en-GB" dirty="0"/>
          </a:p>
        </p:txBody>
      </p:sp>
      <p:sp>
        <p:nvSpPr>
          <p:cNvPr id="5" name="Chevron 4"/>
          <p:cNvSpPr/>
          <p:nvPr/>
        </p:nvSpPr>
        <p:spPr>
          <a:xfrm>
            <a:off x="2783512" y="1976253"/>
            <a:ext cx="4149307" cy="4208530"/>
          </a:xfrm>
          <a:prstGeom prst="chevron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</a:t>
            </a:r>
            <a:endParaRPr lang="en-GB" sz="14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5168596" y="1982682"/>
            <a:ext cx="4149307" cy="4208530"/>
          </a:xfrm>
          <a:prstGeom prst="chevron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5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            </a:t>
            </a:r>
            <a:endParaRPr lang="en-GB" sz="14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7622843" y="1982682"/>
            <a:ext cx="4080144" cy="4150830"/>
          </a:xfrm>
          <a:prstGeom prst="chevron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3098" y="3390179"/>
            <a:ext cx="12422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50" b="1" dirty="0" smtClean="0">
                <a:solidFill>
                  <a:schemeClr val="bg1"/>
                </a:solidFill>
              </a:rPr>
              <a:t>Leverage the Talent within the Community</a:t>
            </a:r>
            <a:endParaRPr lang="en-GB" sz="145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43249" y="3407430"/>
            <a:ext cx="143447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50" b="1" dirty="0" smtClean="0">
                <a:solidFill>
                  <a:schemeClr val="bg1"/>
                </a:solidFill>
              </a:rPr>
              <a:t>Drive Conversations around best practice</a:t>
            </a:r>
            <a:endParaRPr lang="en-GB" sz="145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628333" y="3413184"/>
            <a:ext cx="1725467" cy="1208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50" b="1" dirty="0" smtClean="0">
                <a:solidFill>
                  <a:schemeClr val="bg1"/>
                </a:solidFill>
              </a:rPr>
              <a:t>Look at opportunities for collaboration and creating efficiencies</a:t>
            </a:r>
            <a:endParaRPr lang="en-GB" sz="1450" b="1" dirty="0">
              <a:solidFill>
                <a:schemeClr val="bg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484604" y="1981289"/>
            <a:ext cx="4149307" cy="4208530"/>
          </a:xfrm>
          <a:prstGeom prst="chevron">
            <a:avLst>
              <a:gd name="adj" fmla="val 49376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0" dirty="0" smtClean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                      </a:t>
            </a:r>
            <a:endParaRPr lang="en-GB" sz="1450" dirty="0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27323" y="3416059"/>
            <a:ext cx="146159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50" b="1" dirty="0" smtClean="0">
                <a:solidFill>
                  <a:schemeClr val="bg1"/>
                </a:solidFill>
              </a:rPr>
              <a:t>Align &amp; connect  the members of the Community</a:t>
            </a:r>
            <a:endParaRPr lang="en-GB" sz="14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1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3441" y="4245410"/>
            <a:ext cx="1397115" cy="1212372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3"/>
                </a:solidFill>
              </a:rPr>
              <a:t>The Wider R Community</a:t>
            </a:r>
            <a:endParaRPr lang="en-GB" sz="3600" dirty="0">
              <a:solidFill>
                <a:schemeClr val="accent3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888" y="1601345"/>
            <a:ext cx="1627367" cy="162736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9874" y="2981922"/>
            <a:ext cx="4256174" cy="1064043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9131" y="1218938"/>
            <a:ext cx="2165230" cy="2165230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3757" y="1255684"/>
            <a:ext cx="2705666" cy="1468503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81601" y="2015224"/>
            <a:ext cx="1486127" cy="1286986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41337" y="2715098"/>
            <a:ext cx="2917331" cy="513614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562" y="3252157"/>
            <a:ext cx="2222659" cy="1252098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72942" y="3155584"/>
            <a:ext cx="3018501" cy="679718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99030" y="3737528"/>
            <a:ext cx="1927201" cy="1927201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633" y="3843255"/>
            <a:ext cx="1695979" cy="1695979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2630" y="3878206"/>
            <a:ext cx="1396593" cy="162496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1562" y="5773461"/>
            <a:ext cx="3054757" cy="898098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4899" y="3878206"/>
            <a:ext cx="1395560" cy="162496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3057" y="4679631"/>
            <a:ext cx="1467332" cy="1093830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6465" y="5691625"/>
            <a:ext cx="3217301" cy="743306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7185" y="1411831"/>
            <a:ext cx="2432359" cy="819133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8040" y="3824333"/>
            <a:ext cx="1170996" cy="421077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0183" y="2214631"/>
            <a:ext cx="1873418" cy="886960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9449" y="5449712"/>
            <a:ext cx="3326917" cy="1017646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12122" y="5533152"/>
            <a:ext cx="1243674" cy="1191855"/>
          </a:xfrm>
          <a:prstGeom prst="round2Diag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52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hlinkClick r:id="rId3"/>
          </p:cNvPr>
          <p:cNvSpPr/>
          <p:nvPr/>
        </p:nvSpPr>
        <p:spPr>
          <a:xfrm>
            <a:off x="1621367" y="4711700"/>
            <a:ext cx="16129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hlinkClick r:id="rId4"/>
          </p:cNvPr>
          <p:cNvSpPr/>
          <p:nvPr/>
        </p:nvSpPr>
        <p:spPr>
          <a:xfrm>
            <a:off x="1621367" y="5046134"/>
            <a:ext cx="23241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hlinkClick r:id="rId5"/>
          </p:cNvPr>
          <p:cNvSpPr/>
          <p:nvPr/>
        </p:nvSpPr>
        <p:spPr>
          <a:xfrm>
            <a:off x="1621367" y="5367869"/>
            <a:ext cx="2324100" cy="270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hlinkClick r:id="rId6"/>
          </p:cNvPr>
          <p:cNvSpPr/>
          <p:nvPr/>
        </p:nvSpPr>
        <p:spPr>
          <a:xfrm>
            <a:off x="4732864" y="4648201"/>
            <a:ext cx="2747433" cy="1409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hlinkClick r:id="rId7"/>
          </p:cNvPr>
          <p:cNvSpPr/>
          <p:nvPr/>
        </p:nvSpPr>
        <p:spPr>
          <a:xfrm>
            <a:off x="7932862" y="4648201"/>
            <a:ext cx="2371071" cy="14096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441940" y="4063042"/>
            <a:ext cx="1290924" cy="230832"/>
          </a:xfrm>
          <a:prstGeom prst="rect">
            <a:avLst/>
          </a:prstGeom>
          <a:solidFill>
            <a:srgbClr val="0C1938"/>
          </a:solidFill>
        </p:spPr>
        <p:txBody>
          <a:bodyPr wrap="square" rtlCol="0">
            <a:spAutoFit/>
          </a:bodyPr>
          <a:lstStyle/>
          <a:p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10426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C1938"/>
                </a:solidFill>
              </a:rPr>
              <a:t>About Mango Solutions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1566064" y="2001275"/>
            <a:ext cx="16658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Science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Consulting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 Dev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02453" y="2001275"/>
            <a:ext cx="270715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Engineering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Analytic Infrastructure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DevOps for Data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Modernisation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97970" y="2001275"/>
            <a:ext cx="181940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Products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 Dev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Validation</a:t>
            </a:r>
          </a:p>
          <a:p>
            <a:pPr algn="ctr"/>
            <a:r>
              <a:rPr lang="en-GB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Testing</a:t>
            </a:r>
          </a:p>
          <a:p>
            <a:pPr algn="ctr"/>
            <a:endParaRPr lang="en-GB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6491" y="3752491"/>
            <a:ext cx="84970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Established in 2002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&gt;80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Full Certified </a:t>
            </a:r>
            <a:r>
              <a:rPr lang="en-GB" sz="2400" dirty="0" err="1" smtClean="0"/>
              <a:t>RStudio</a:t>
            </a:r>
            <a:r>
              <a:rPr lang="en-GB" sz="2400" dirty="0" smtClean="0"/>
              <a:t> Partner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smtClean="0"/>
              <a:t>Currently over 70% of our work uses R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870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About Me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2425200"/>
            <a:ext cx="1036880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Head of Community &amp; Education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Joined Mango in March 2010</a:t>
            </a:r>
          </a:p>
          <a:p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Run the </a:t>
            </a:r>
            <a:r>
              <a:rPr lang="en-GB" sz="2400" b="1" dirty="0" err="1" smtClean="0"/>
              <a:t>LondonR</a:t>
            </a:r>
            <a:r>
              <a:rPr lang="en-GB" sz="2400" b="1" dirty="0" smtClean="0"/>
              <a:t>, </a:t>
            </a:r>
            <a:r>
              <a:rPr lang="en-GB" sz="2400" b="1" dirty="0" err="1" smtClean="0"/>
              <a:t>ManchesterR</a:t>
            </a:r>
            <a:r>
              <a:rPr lang="en-GB" sz="2400" b="1" dirty="0" smtClean="0"/>
              <a:t>, </a:t>
            </a:r>
            <a:r>
              <a:rPr lang="en-GB" sz="2400" b="1" dirty="0" err="1" smtClean="0"/>
              <a:t>BaselR</a:t>
            </a:r>
            <a:r>
              <a:rPr lang="en-GB" sz="2400" b="1" dirty="0" smtClean="0"/>
              <a:t> and Bristol Data Scientists User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 smtClean="0"/>
              <a:t>Created the EARL Conference in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04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823" y="0"/>
            <a:ext cx="11896821" cy="7930189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9788" y="941272"/>
            <a:ext cx="4749800" cy="1226736"/>
          </a:xfrm>
        </p:spPr>
        <p:txBody>
          <a:bodyPr/>
          <a:lstStyle/>
          <a:p>
            <a:r>
              <a:rPr lang="en-GB" dirty="0" smtClean="0"/>
              <a:t>Why </a:t>
            </a:r>
            <a:r>
              <a:rPr lang="en-GB" dirty="0"/>
              <a:t>B</a:t>
            </a:r>
            <a:r>
              <a:rPr lang="en-GB" dirty="0" smtClean="0"/>
              <a:t>uild a Community?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41C31AD-A3A3-1A4C-8F51-BFE5CED04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200" y="720000"/>
            <a:ext cx="542687" cy="36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9F730AB-2062-FF49-8E05-EEA4F27D10B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</a:blip>
          <a:srcRect l="45660"/>
          <a:stretch/>
        </p:blipFill>
        <p:spPr>
          <a:xfrm>
            <a:off x="5566832" y="0"/>
            <a:ext cx="6625167" cy="6858000"/>
          </a:xfrm>
          <a:prstGeom prst="corner">
            <a:avLst>
              <a:gd name="adj1" fmla="val 50000"/>
              <a:gd name="adj2" fmla="val 25271"/>
            </a:avLst>
          </a:prstGeom>
        </p:spPr>
      </p:pic>
      <p:sp>
        <p:nvSpPr>
          <p:cNvPr id="6" name="TextBox 5"/>
          <p:cNvSpPr txBox="1"/>
          <p:nvPr/>
        </p:nvSpPr>
        <p:spPr>
          <a:xfrm>
            <a:off x="839788" y="3081843"/>
            <a:ext cx="4966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3"/>
                </a:solidFill>
              </a:rPr>
              <a:t>If you want to go quickly, go alone.  If you want to go far, go together</a:t>
            </a:r>
          </a:p>
          <a:p>
            <a:endParaRPr lang="en-GB" b="1" dirty="0" smtClean="0">
              <a:solidFill>
                <a:schemeClr val="accent3"/>
              </a:solidFill>
            </a:endParaRPr>
          </a:p>
          <a:p>
            <a:r>
              <a:rPr lang="en-GB" b="1" dirty="0" smtClean="0">
                <a:solidFill>
                  <a:schemeClr val="accent3"/>
                </a:solidFill>
              </a:rPr>
              <a:t>African Proverb</a:t>
            </a:r>
            <a:endParaRPr lang="en-GB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0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xmlns="" id="{72884DD0-8946-3F43-8CFA-28527D7ECC5E}"/>
              </a:ext>
            </a:extLst>
          </p:cNvPr>
          <p:cNvSpPr txBox="1">
            <a:spLocks/>
          </p:cNvSpPr>
          <p:nvPr/>
        </p:nvSpPr>
        <p:spPr>
          <a:xfrm>
            <a:off x="2253926" y="3359880"/>
            <a:ext cx="3223869" cy="180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40"/>
              </a:lnSpc>
              <a:buNone/>
            </a:pPr>
            <a:r>
              <a:rPr lang="en-GB" sz="1800" i="1" dirty="0" smtClean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Share Expertise		</a:t>
            </a:r>
            <a:endParaRPr lang="en-GB" sz="1800" i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xmlns="" id="{1B442CA4-1990-8842-A000-4C7C9F3D6BB6}"/>
              </a:ext>
            </a:extLst>
          </p:cNvPr>
          <p:cNvSpPr txBox="1">
            <a:spLocks/>
          </p:cNvSpPr>
          <p:nvPr/>
        </p:nvSpPr>
        <p:spPr>
          <a:xfrm>
            <a:off x="2427535" y="3896933"/>
            <a:ext cx="8924678" cy="180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40"/>
              </a:lnSpc>
              <a:buNone/>
            </a:pPr>
            <a:endParaRPr lang="en-GB" sz="12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08DE45F1-BB1A-9042-A51E-6ADED5CF61A3}"/>
              </a:ext>
            </a:extLst>
          </p:cNvPr>
          <p:cNvSpPr txBox="1">
            <a:spLocks/>
          </p:cNvSpPr>
          <p:nvPr/>
        </p:nvSpPr>
        <p:spPr>
          <a:xfrm>
            <a:off x="7453297" y="3896933"/>
            <a:ext cx="3223869" cy="180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40"/>
              </a:lnSpc>
              <a:buNone/>
            </a:pPr>
            <a:r>
              <a:rPr lang="en-GB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&lt;copy&gt;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xmlns="" id="{6096CA42-D6E6-4E4A-9AD2-155312085821}"/>
              </a:ext>
            </a:extLst>
          </p:cNvPr>
          <p:cNvSpPr txBox="1">
            <a:spLocks/>
          </p:cNvSpPr>
          <p:nvPr/>
        </p:nvSpPr>
        <p:spPr>
          <a:xfrm>
            <a:off x="2427534" y="3913812"/>
            <a:ext cx="3223869" cy="180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40"/>
              </a:lnSpc>
              <a:buNone/>
            </a:pPr>
            <a:r>
              <a:rPr lang="en-GB" sz="1800" i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</a:t>
            </a:r>
            <a:r>
              <a:rPr lang="en-GB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</a:t>
            </a:r>
            <a:r>
              <a:rPr lang="en-GB" sz="1800" i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&gt;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6D3F970E-06A4-4888-95C6-C2B776CA3536}"/>
              </a:ext>
            </a:extLst>
          </p:cNvPr>
          <p:cNvSpPr txBox="1">
            <a:spLocks/>
          </p:cNvSpPr>
          <p:nvPr/>
        </p:nvSpPr>
        <p:spPr>
          <a:xfrm>
            <a:off x="7431534" y="2114794"/>
            <a:ext cx="3223869" cy="1800000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40"/>
              </a:lnSpc>
              <a:buNone/>
            </a:pPr>
            <a:r>
              <a:rPr lang="en-GB" sz="1800" i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&lt;</a:t>
            </a:r>
            <a:r>
              <a:rPr lang="en-GB" sz="18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copy</a:t>
            </a:r>
            <a:r>
              <a:rPr lang="en-GB" sz="1800" i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7212" y="386834"/>
            <a:ext cx="10515600" cy="1325563"/>
          </a:xfrm>
        </p:spPr>
        <p:txBody>
          <a:bodyPr/>
          <a:lstStyle/>
          <a:p>
            <a:r>
              <a:rPr lang="en-GB" dirty="0" smtClean="0"/>
              <a:t>Benefits of an Analytic Community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404" y="1712396"/>
            <a:ext cx="1286367" cy="4584887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ABA32A9A-7776-4962-8163-C05D9C8A479D}"/>
              </a:ext>
            </a:extLst>
          </p:cNvPr>
          <p:cNvSpPr txBox="1">
            <a:spLocks/>
          </p:cNvSpPr>
          <p:nvPr/>
        </p:nvSpPr>
        <p:spPr>
          <a:xfrm>
            <a:off x="2525092" y="3309777"/>
            <a:ext cx="8448319" cy="46166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 smtClean="0"/>
              <a:t>Share knowledge and upskill</a:t>
            </a:r>
            <a:endParaRPr lang="en-US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533811A5-6F02-4633-952F-AF82C538484C}"/>
              </a:ext>
            </a:extLst>
          </p:cNvPr>
          <p:cNvGrpSpPr/>
          <p:nvPr/>
        </p:nvGrpSpPr>
        <p:grpSpPr>
          <a:xfrm>
            <a:off x="1626583" y="1783359"/>
            <a:ext cx="9308212" cy="461665"/>
            <a:chOff x="1653840" y="2807214"/>
            <a:chExt cx="9308212" cy="461665"/>
          </a:xfrm>
        </p:grpSpPr>
        <p:sp>
          <p:nvSpPr>
            <p:cNvPr id="21" name="Content Placeholder 2">
              <a:extLst>
                <a:ext uri="{FF2B5EF4-FFF2-40B4-BE49-F238E27FC236}">
                  <a16:creationId xmlns="" xmlns:a16="http://schemas.microsoft.com/office/drawing/2014/main" id="{ABA32A9A-7776-4962-8163-C05D9C8A479D}"/>
                </a:ext>
              </a:extLst>
            </p:cNvPr>
            <p:cNvSpPr txBox="1">
              <a:spLocks/>
            </p:cNvSpPr>
            <p:nvPr/>
          </p:nvSpPr>
          <p:spPr>
            <a:xfrm>
              <a:off x="2530584" y="2807214"/>
              <a:ext cx="8431468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>
                <a:spcBef>
                  <a:spcPts val="2400"/>
                </a:spcBef>
                <a:defRPr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</a:lstStyle>
            <a:p>
              <a:r>
                <a:rPr lang="en-US" sz="2400" dirty="0"/>
                <a:t>E</a:t>
              </a:r>
              <a:r>
                <a:rPr lang="en-US" sz="2400" dirty="0" smtClean="0"/>
                <a:t>ngender value and belonging</a:t>
              </a:r>
              <a:endParaRPr lang="en-US" sz="2400" dirty="0"/>
            </a:p>
          </p:txBody>
        </p:sp>
        <p:pic>
          <p:nvPicPr>
            <p:cNvPr id="23" name="Picture 4" descr="https://cdn2.iconfinder.com/data/icons/gesture-stroke-glyph/512/Thumbs_up-256.png">
              <a:extLst>
                <a:ext uri="{FF2B5EF4-FFF2-40B4-BE49-F238E27FC236}">
                  <a16:creationId xmlns="" xmlns:a16="http://schemas.microsoft.com/office/drawing/2014/main" id="{58C2CB4A-FABA-42FC-B776-3CD7BC27B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2" t="15249" r="14845" b="12679"/>
            <a:stretch/>
          </p:blipFill>
          <p:spPr bwMode="auto">
            <a:xfrm>
              <a:off x="1653840" y="2807214"/>
              <a:ext cx="447686" cy="456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ABA32A9A-7776-4962-8163-C05D9C8A479D}"/>
              </a:ext>
            </a:extLst>
          </p:cNvPr>
          <p:cNvSpPr txBox="1">
            <a:spLocks/>
          </p:cNvSpPr>
          <p:nvPr/>
        </p:nvSpPr>
        <p:spPr>
          <a:xfrm>
            <a:off x="2525092" y="2571619"/>
            <a:ext cx="8420881" cy="461665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 smtClean="0"/>
              <a:t>Connect silo-</a:t>
            </a:r>
            <a:r>
              <a:rPr lang="en-US" sz="2400" dirty="0" err="1" smtClean="0"/>
              <a:t>ed</a:t>
            </a:r>
            <a:r>
              <a:rPr lang="en-US" sz="2400" dirty="0" smtClean="0"/>
              <a:t> teams or individuals</a:t>
            </a:r>
            <a:endParaRPr lang="en-US" sz="2400" dirty="0"/>
          </a:p>
        </p:txBody>
      </p:sp>
      <p:sp>
        <p:nvSpPr>
          <p:cNvPr id="28" name="Content Placeholder 2">
            <a:extLst>
              <a:ext uri="{FF2B5EF4-FFF2-40B4-BE49-F238E27FC236}">
                <a16:creationId xmlns="" xmlns:a16="http://schemas.microsoft.com/office/drawing/2014/main" id="{ABA32A9A-7776-4962-8163-C05D9C8A479D}"/>
              </a:ext>
            </a:extLst>
          </p:cNvPr>
          <p:cNvSpPr txBox="1">
            <a:spLocks/>
          </p:cNvSpPr>
          <p:nvPr/>
        </p:nvSpPr>
        <p:spPr>
          <a:xfrm>
            <a:off x="2503326" y="4808550"/>
            <a:ext cx="8381271" cy="830997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2400" dirty="0" smtClean="0"/>
              <a:t>Drive conversations around best practices/ standardizing processes</a:t>
            </a:r>
            <a:endParaRPr lang="en-US" sz="2400" dirty="0"/>
          </a:p>
        </p:txBody>
      </p:sp>
      <p:sp>
        <p:nvSpPr>
          <p:cNvPr id="31" name="Content Placeholder 2">
            <a:extLst>
              <a:ext uri="{FF2B5EF4-FFF2-40B4-BE49-F238E27FC236}">
                <a16:creationId xmlns="" xmlns:a16="http://schemas.microsoft.com/office/drawing/2014/main" id="{ABA32A9A-7776-4962-8163-C05D9C8A479D}"/>
              </a:ext>
            </a:extLst>
          </p:cNvPr>
          <p:cNvSpPr txBox="1">
            <a:spLocks/>
          </p:cNvSpPr>
          <p:nvPr/>
        </p:nvSpPr>
        <p:spPr>
          <a:xfrm>
            <a:off x="2752393" y="5509695"/>
            <a:ext cx="838127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2525092" y="5749029"/>
            <a:ext cx="5822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Create efficiencies</a:t>
            </a:r>
            <a:endParaRPr lang="en-GB" sz="2400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="" xmlns:a16="http://schemas.microsoft.com/office/drawing/2014/main" id="{ABA32A9A-7776-4962-8163-C05D9C8A479D}"/>
              </a:ext>
            </a:extLst>
          </p:cNvPr>
          <p:cNvSpPr txBox="1">
            <a:spLocks/>
          </p:cNvSpPr>
          <p:nvPr/>
        </p:nvSpPr>
        <p:spPr>
          <a:xfrm>
            <a:off x="2652673" y="3645951"/>
            <a:ext cx="8381271" cy="338554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spcBef>
                <a:spcPts val="2400"/>
              </a:spcBef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2525090" y="4112841"/>
            <a:ext cx="84193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Improve staff satisfaction and retention</a:t>
            </a:r>
          </a:p>
          <a:p>
            <a:endParaRPr lang="en-GB" sz="2400" dirty="0"/>
          </a:p>
        </p:txBody>
      </p:sp>
      <p:pic>
        <p:nvPicPr>
          <p:cNvPr id="36" name="Picture 4" descr="https://cdn2.iconfinder.com/data/icons/gesture-stroke-glyph/512/Thumbs_up-256.png">
            <a:extLst>
              <a:ext uri="{FF2B5EF4-FFF2-40B4-BE49-F238E27FC236}">
                <a16:creationId xmlns="" xmlns:a16="http://schemas.microsoft.com/office/drawing/2014/main" id="{58C2CB4A-FABA-42FC-B776-3CD7BC27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5249" r="14845" b="12679"/>
          <a:stretch/>
        </p:blipFill>
        <p:spPr bwMode="auto">
          <a:xfrm>
            <a:off x="1618210" y="2493859"/>
            <a:ext cx="447686" cy="4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cdn2.iconfinder.com/data/icons/gesture-stroke-glyph/512/Thumbs_up-256.png">
            <a:extLst>
              <a:ext uri="{FF2B5EF4-FFF2-40B4-BE49-F238E27FC236}">
                <a16:creationId xmlns="" xmlns:a16="http://schemas.microsoft.com/office/drawing/2014/main" id="{58C2CB4A-FABA-42FC-B776-3CD7BC27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5249" r="14845" b="12679"/>
          <a:stretch/>
        </p:blipFill>
        <p:spPr bwMode="auto">
          <a:xfrm>
            <a:off x="1626540" y="3239368"/>
            <a:ext cx="447686" cy="4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cdn2.iconfinder.com/data/icons/gesture-stroke-glyph/512/Thumbs_up-256.png">
            <a:extLst>
              <a:ext uri="{FF2B5EF4-FFF2-40B4-BE49-F238E27FC236}">
                <a16:creationId xmlns="" xmlns:a16="http://schemas.microsoft.com/office/drawing/2014/main" id="{58C2CB4A-FABA-42FC-B776-3CD7BC27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5249" r="14845" b="12679"/>
          <a:stretch/>
        </p:blipFill>
        <p:spPr bwMode="auto">
          <a:xfrm>
            <a:off x="1626583" y="4091812"/>
            <a:ext cx="447686" cy="4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cdn2.iconfinder.com/data/icons/gesture-stroke-glyph/512/Thumbs_up-256.png">
            <a:extLst>
              <a:ext uri="{FF2B5EF4-FFF2-40B4-BE49-F238E27FC236}">
                <a16:creationId xmlns="" xmlns:a16="http://schemas.microsoft.com/office/drawing/2014/main" id="{58C2CB4A-FABA-42FC-B776-3CD7BC27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5249" r="14845" b="12679"/>
          <a:stretch/>
        </p:blipFill>
        <p:spPr bwMode="auto">
          <a:xfrm>
            <a:off x="1626583" y="4884110"/>
            <a:ext cx="447686" cy="4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cdn2.iconfinder.com/data/icons/gesture-stroke-glyph/512/Thumbs_up-256.png">
            <a:extLst>
              <a:ext uri="{FF2B5EF4-FFF2-40B4-BE49-F238E27FC236}">
                <a16:creationId xmlns="" xmlns:a16="http://schemas.microsoft.com/office/drawing/2014/main" id="{58C2CB4A-FABA-42FC-B776-3CD7BC27B8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2" t="15249" r="14845" b="12679"/>
          <a:stretch/>
        </p:blipFill>
        <p:spPr bwMode="auto">
          <a:xfrm>
            <a:off x="1626583" y="5625127"/>
            <a:ext cx="447686" cy="45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4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Barriers </a:t>
            </a:r>
            <a:endParaRPr lang="en-GB" dirty="0"/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auto">
          <a:xfrm>
            <a:off x="840609" y="1729470"/>
            <a:ext cx="3261600" cy="1126361"/>
          </a:xfrm>
          <a:prstGeom prst="round2DiagRect">
            <a:avLst/>
          </a:prstGeom>
          <a:ln/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lvl1pPr eaLnBrk="0" hangingPunct="0">
              <a:defRPr sz="1400">
                <a:solidFill>
                  <a:srgbClr val="737377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rgbClr val="737377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+mn-lt"/>
              </a:rPr>
              <a:t>Organisations don’t understand what analytics skills they have</a:t>
            </a:r>
            <a:endParaRPr lang="en-GB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4534622" y="1736725"/>
            <a:ext cx="3261600" cy="1126361"/>
          </a:xfrm>
          <a:prstGeom prst="round2DiagRect">
            <a:avLst/>
          </a:prstGeom>
          <a:ln/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lvl1pPr eaLnBrk="0" hangingPunct="0">
              <a:defRPr sz="1400">
                <a:solidFill>
                  <a:srgbClr val="737377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rgbClr val="737377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n-US" sz="1800" b="1" dirty="0" smtClean="0">
                <a:solidFill>
                  <a:schemeClr val="bg1"/>
                </a:solidFill>
                <a:latin typeface="+mn-lt"/>
              </a:rPr>
              <a:t>Analytic Skills are spread across the </a:t>
            </a:r>
            <a:r>
              <a:rPr lang="en-US" sz="1800" b="1" dirty="0" err="1" smtClean="0">
                <a:solidFill>
                  <a:schemeClr val="bg1"/>
                </a:solidFill>
                <a:latin typeface="+mn-lt"/>
              </a:rPr>
              <a:t>Organisation</a:t>
            </a:r>
            <a:endParaRPr lang="en-GB" sz="1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838200" y="3336664"/>
            <a:ext cx="10514013" cy="2662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1400">
                <a:solidFill>
                  <a:srgbClr val="737377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rgbClr val="737377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r>
              <a:rPr lang="en-GB" sz="1600" dirty="0" smtClean="0">
                <a:solidFill>
                  <a:srgbClr val="000000"/>
                </a:solidFill>
                <a:latin typeface="+mn-lt"/>
              </a:rPr>
              <a:t>“Analytics has grown over time, often resulting in pockets of expertise across the business that can be disconnected from each other. Creating a sense of Community is first.”</a:t>
            </a: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en-GB" dirty="0">
              <a:solidFill>
                <a:srgbClr val="000000"/>
              </a:solidFill>
              <a:latin typeface="+mn-lt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GB" b="1" dirty="0" smtClean="0">
                <a:solidFill>
                  <a:srgbClr val="000000"/>
                </a:solidFill>
                <a:latin typeface="+mn-lt"/>
              </a:rPr>
              <a:t>Arlene Hewitson-Townley, Senior Manager</a:t>
            </a:r>
            <a:r>
              <a:rPr lang="en-GB" b="1" dirty="0">
                <a:solidFill>
                  <a:srgbClr val="000000"/>
                </a:solidFill>
                <a:latin typeface="+mn-lt"/>
              </a:rPr>
              <a:t>, Analytics </a:t>
            </a:r>
            <a:r>
              <a:rPr lang="en-GB" b="1" dirty="0" smtClean="0">
                <a:solidFill>
                  <a:srgbClr val="000000"/>
                </a:solidFill>
                <a:latin typeface="+mn-lt"/>
              </a:rPr>
              <a:t>Community, Lloyds Banking Group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sz="1600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“We’re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sitting on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an enormous data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asset and we’ve made inroads into the hard yards to make this data available in a way that makes it useful and consumable by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all,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rather than in the vertical siloes of our 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business.”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dirty="0" smtClean="0">
              <a:solidFill>
                <a:srgbClr val="000000"/>
              </a:solidFill>
              <a:latin typeface="+mn-lt"/>
            </a:endParaRPr>
          </a:p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r>
              <a:rPr lang="en-US" b="1" dirty="0" smtClean="0">
                <a:solidFill>
                  <a:srgbClr val="000000"/>
                </a:solidFill>
                <a:latin typeface="+mn-lt"/>
              </a:rPr>
              <a:t>Helen Hunter, Chief Data and Analytics Officer, Sainsbury’s </a:t>
            </a:r>
            <a:endParaRPr lang="en-US" b="1" dirty="0">
              <a:solidFill>
                <a:srgbClr val="000000"/>
              </a:solidFill>
              <a:latin typeface="+mn-lt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GB" sz="1600" dirty="0">
              <a:solidFill>
                <a:srgbClr val="000000"/>
              </a:solidFill>
              <a:latin typeface="+mn-lt"/>
            </a:endParaRPr>
          </a:p>
          <a:p>
            <a:pPr algn="l" eaLnBrk="1" hangingPunct="1">
              <a:spcBef>
                <a:spcPct val="0"/>
              </a:spcBef>
              <a:buClrTx/>
              <a:buFontTx/>
              <a:buNone/>
            </a:pPr>
            <a:endParaRPr lang="en-GB" sz="13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Text Box 54"/>
          <p:cNvSpPr txBox="1">
            <a:spLocks noChangeArrowheads="1"/>
          </p:cNvSpPr>
          <p:nvPr/>
        </p:nvSpPr>
        <p:spPr bwMode="auto">
          <a:xfrm>
            <a:off x="8090613" y="1741884"/>
            <a:ext cx="3261600" cy="1126361"/>
          </a:xfrm>
          <a:prstGeom prst="round2DiagRect">
            <a:avLst/>
          </a:prstGeom>
          <a:ln/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>
            <a:lvl1pPr eaLnBrk="0" hangingPunct="0">
              <a:defRPr sz="1400">
                <a:solidFill>
                  <a:srgbClr val="737377"/>
                </a:solidFill>
                <a:latin typeface="Arial" charset="0"/>
              </a:defRPr>
            </a:lvl1pPr>
            <a:lvl2pPr marL="742950" indent="-285750" eaLnBrk="0" hangingPunct="0">
              <a:defRPr sz="1400">
                <a:solidFill>
                  <a:srgbClr val="737377"/>
                </a:solidFill>
                <a:latin typeface="Arial" charset="0"/>
              </a:defRPr>
            </a:lvl2pPr>
            <a:lvl3pPr marL="11430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3pPr>
            <a:lvl4pPr marL="16002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4pPr>
            <a:lvl5pPr marL="2057400" indent="-228600" eaLnBrk="0" hangingPunct="0">
              <a:defRPr sz="1400">
                <a:solidFill>
                  <a:srgbClr val="737377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737377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 typeface="Arial" charset="0"/>
              <a:buNone/>
            </a:pPr>
            <a:r>
              <a:rPr lang="en-GB" sz="1800" b="1" dirty="0" smtClean="0">
                <a:solidFill>
                  <a:schemeClr val="bg1"/>
                </a:solidFill>
                <a:latin typeface="+mn-lt"/>
              </a:rPr>
              <a:t>The Organisation may have aspirations for analytics but individuals are disconnected</a:t>
            </a:r>
            <a:endParaRPr lang="en-GB" sz="18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95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403907"/>
            <a:ext cx="8474193" cy="615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7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03907"/>
            <a:ext cx="10515600" cy="5796868"/>
          </a:xfrm>
        </p:spPr>
        <p:txBody>
          <a:bodyPr>
            <a:normAutofit/>
          </a:bodyPr>
          <a:lstStyle/>
          <a:p>
            <a:r>
              <a:rPr lang="en-GB" sz="6000" dirty="0" smtClean="0"/>
              <a:t>Culture &gt;</a:t>
            </a: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/>
              <a:t>	</a:t>
            </a:r>
            <a:r>
              <a:rPr lang="en-GB" sz="6000" dirty="0" smtClean="0"/>
              <a:t>Question</a:t>
            </a:r>
            <a:r>
              <a:rPr lang="en-GB" sz="5400" dirty="0" smtClean="0"/>
              <a:t> </a:t>
            </a:r>
            <a:r>
              <a:rPr lang="en-GB" sz="5400" b="0" dirty="0" smtClean="0"/>
              <a:t>beats</a:t>
            </a: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/>
              <a:t>	</a:t>
            </a:r>
            <a:r>
              <a:rPr lang="en-GB" sz="5400" dirty="0" smtClean="0"/>
              <a:t>	</a:t>
            </a:r>
            <a:r>
              <a:rPr lang="en-GB" sz="6000" dirty="0"/>
              <a:t>Abstraction</a:t>
            </a:r>
            <a:r>
              <a:rPr lang="en-GB" sz="5400" dirty="0" smtClean="0"/>
              <a:t> </a:t>
            </a:r>
            <a:r>
              <a:rPr lang="en-GB" sz="5400" b="0" dirty="0" smtClean="0"/>
              <a:t>beats</a:t>
            </a: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/>
              <a:t>	</a:t>
            </a:r>
            <a:r>
              <a:rPr lang="en-GB" sz="5400" dirty="0" smtClean="0"/>
              <a:t>		</a:t>
            </a:r>
            <a:r>
              <a:rPr lang="en-GB" sz="6000" dirty="0"/>
              <a:t>Algorithm</a:t>
            </a:r>
            <a:r>
              <a:rPr lang="en-GB" sz="5400" dirty="0" smtClean="0"/>
              <a:t> </a:t>
            </a:r>
            <a:r>
              <a:rPr lang="en-GB" sz="5400" b="0" dirty="0" smtClean="0"/>
              <a:t>beats</a:t>
            </a:r>
            <a:r>
              <a:rPr lang="en-GB" sz="5400" dirty="0" smtClean="0"/>
              <a:t/>
            </a:r>
            <a:br>
              <a:rPr lang="en-GB" sz="5400" dirty="0" smtClean="0"/>
            </a:br>
            <a:r>
              <a:rPr lang="en-GB" sz="5400" dirty="0"/>
              <a:t>	</a:t>
            </a:r>
            <a:r>
              <a:rPr lang="en-GB" sz="5400" dirty="0" smtClean="0"/>
              <a:t>			           </a:t>
            </a:r>
            <a:r>
              <a:rPr lang="en-GB" sz="6000" dirty="0"/>
              <a:t>Technology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30189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720840"/>
            <a:ext cx="105140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bg1"/>
                </a:solidFill>
              </a:rPr>
              <a:t>Building </a:t>
            </a:r>
            <a:r>
              <a:rPr lang="en-GB" sz="7200" dirty="0" smtClean="0">
                <a:solidFill>
                  <a:schemeClr val="bg1"/>
                </a:solidFill>
              </a:rPr>
              <a:t>an Analytic Community</a:t>
            </a:r>
            <a:endParaRPr lang="en-GB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3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C1938"/>
      </a:dk1>
      <a:lt1>
        <a:srgbClr val="FFFFFF"/>
      </a:lt1>
      <a:dk2>
        <a:srgbClr val="4BBDAD"/>
      </a:dk2>
      <a:lt2>
        <a:srgbClr val="848483"/>
      </a:lt2>
      <a:accent1>
        <a:srgbClr val="FF0000"/>
      </a:accent1>
      <a:accent2>
        <a:srgbClr val="FF4D00"/>
      </a:accent2>
      <a:accent3>
        <a:srgbClr val="FF7400"/>
      </a:accent3>
      <a:accent4>
        <a:srgbClr val="FF9A00"/>
      </a:accent4>
      <a:accent5>
        <a:srgbClr val="FFC100"/>
      </a:accent5>
      <a:accent6>
        <a:srgbClr val="DDDAE1"/>
      </a:accent6>
      <a:hlink>
        <a:srgbClr val="0C1938"/>
      </a:hlink>
      <a:folHlink>
        <a:srgbClr val="FF0000"/>
      </a:folHlink>
    </a:clrScheme>
    <a:fontScheme name="Mango open sans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83D8D6AB-FD69-4148-8DA7-8E8B85082693}" vid="{DB882609-4116-4D70-9DBD-B1ACB23932BB}"/>
    </a:ext>
  </a:extLst>
</a:theme>
</file>

<file path=ppt/theme/theme2.xml><?xml version="1.0" encoding="utf-8"?>
<a:theme xmlns:a="http://schemas.openxmlformats.org/drawingml/2006/main" name="Cover master">
  <a:themeElements>
    <a:clrScheme name="2019 Openreach Colour Palette">
      <a:dk1>
        <a:srgbClr val="000000"/>
      </a:dk1>
      <a:lt1>
        <a:srgbClr val="FFFFFF"/>
      </a:lt1>
      <a:dk2>
        <a:srgbClr val="818387"/>
      </a:dk2>
      <a:lt2>
        <a:srgbClr val="D0D0D0"/>
      </a:lt2>
      <a:accent1>
        <a:srgbClr val="0A9C82"/>
      </a:accent1>
      <a:accent2>
        <a:srgbClr val="7159A3"/>
      </a:accent2>
      <a:accent3>
        <a:srgbClr val="818387"/>
      </a:accent3>
      <a:accent4>
        <a:srgbClr val="D0D0D0"/>
      </a:accent4>
      <a:accent5>
        <a:srgbClr val="073B4C"/>
      </a:accent5>
      <a:accent6>
        <a:srgbClr val="818387"/>
      </a:accent6>
      <a:hlink>
        <a:srgbClr val="FEFFFE"/>
      </a:hlink>
      <a:folHlink>
        <a:srgbClr val="FFFFFF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100" dirty="0" err="1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enreach PPT template 16x9.potx" id="{29DC076D-4589-4C65-910C-CA827D15F2E8}" vid="{326F657B-24F7-4E9B-8152-0CCC3A397659}"/>
    </a:ext>
  </a:extLst>
</a:theme>
</file>

<file path=ppt/theme/theme3.xml><?xml version="1.0" encoding="utf-8"?>
<a:theme xmlns:a="http://schemas.openxmlformats.org/drawingml/2006/main" name="1_Cover master">
  <a:themeElements>
    <a:clrScheme name="2019 Openreach Colour Palette">
      <a:dk1>
        <a:srgbClr val="000000"/>
      </a:dk1>
      <a:lt1>
        <a:srgbClr val="FFFFFF"/>
      </a:lt1>
      <a:dk2>
        <a:srgbClr val="818387"/>
      </a:dk2>
      <a:lt2>
        <a:srgbClr val="D0D0D0"/>
      </a:lt2>
      <a:accent1>
        <a:srgbClr val="0A9C82"/>
      </a:accent1>
      <a:accent2>
        <a:srgbClr val="7159A3"/>
      </a:accent2>
      <a:accent3>
        <a:srgbClr val="818387"/>
      </a:accent3>
      <a:accent4>
        <a:srgbClr val="D0D0D0"/>
      </a:accent4>
      <a:accent5>
        <a:srgbClr val="073B4C"/>
      </a:accent5>
      <a:accent6>
        <a:srgbClr val="818387"/>
      </a:accent6>
      <a:hlink>
        <a:srgbClr val="FEFFFE"/>
      </a:hlink>
      <a:folHlink>
        <a:srgbClr val="FFFFFF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100" dirty="0" err="1" smtClean="0">
            <a:latin typeface="+mn-lt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penreach PPT template 16x9.potx" id="{29DC076D-4589-4C65-910C-CA827D15F2E8}" vid="{326F657B-24F7-4E9B-8152-0CCC3A39765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2371</TotalTime>
  <Words>556</Words>
  <Application>Microsoft Office PowerPoint</Application>
  <PresentationFormat>Widescreen</PresentationFormat>
  <Paragraphs>85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Open Sans</vt:lpstr>
      <vt:lpstr>Open Sans Light</vt:lpstr>
      <vt:lpstr>Tahoma</vt:lpstr>
      <vt:lpstr>Office Theme</vt:lpstr>
      <vt:lpstr>Cover master</vt:lpstr>
      <vt:lpstr>1_Cover master</vt:lpstr>
      <vt:lpstr>PowerPoint Presentation</vt:lpstr>
      <vt:lpstr>About Mango Solutions</vt:lpstr>
      <vt:lpstr>About Me</vt:lpstr>
      <vt:lpstr>PowerPoint Presentation</vt:lpstr>
      <vt:lpstr>Benefits of an Analytic Community</vt:lpstr>
      <vt:lpstr>The Barriers </vt:lpstr>
      <vt:lpstr>PowerPoint Presentation</vt:lpstr>
      <vt:lpstr>Culture &gt;  Question beats   Abstraction beats    Algorithm beats                Technology</vt:lpstr>
      <vt:lpstr>PowerPoint Presentation</vt:lpstr>
      <vt:lpstr>PowerPoint Presentation</vt:lpstr>
      <vt:lpstr>Connect your  Members</vt:lpstr>
      <vt:lpstr>PowerPoint Presentation</vt:lpstr>
      <vt:lpstr>PowerPoint Presentation</vt:lpstr>
      <vt:lpstr>Enthusiasm is Contagious…</vt:lpstr>
      <vt:lpstr>With an Analytics Community in place…</vt:lpstr>
      <vt:lpstr>The Wider R Community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Gardner</dc:creator>
  <cp:lastModifiedBy>Liz Matthews</cp:lastModifiedBy>
  <cp:revision>59</cp:revision>
  <cp:lastPrinted>2019-10-30T14:47:28Z</cp:lastPrinted>
  <dcterms:created xsi:type="dcterms:W3CDTF">2019-08-29T13:53:34Z</dcterms:created>
  <dcterms:modified xsi:type="dcterms:W3CDTF">2019-10-30T16:00:46Z</dcterms:modified>
</cp:coreProperties>
</file>